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Bold" panose="00000800000000000000" charset="0"/>
      <p:regular r:id="rId26"/>
    </p:embeddedFont>
    <p:embeddedFont>
      <p:font typeface="Montserrat Bold Italics" panose="020B0604020202020204" charset="0"/>
      <p:regular r:id="rId27"/>
    </p:embeddedFont>
    <p:embeddedFont>
      <p:font typeface="Montserrat Italics" panose="020B0604020202020204" charset="0"/>
      <p:regular r:id="rId28"/>
    </p:embeddedFont>
    <p:embeddedFont>
      <p:font typeface="Montserrat Medium" panose="00000600000000000000" pitchFamily="2" charset="0"/>
      <p:regular r:id="rId29"/>
      <p:italic r:id="rId30"/>
    </p:embeddedFont>
    <p:embeddedFont>
      <p:font typeface="Playfair Display Bold Italics" panose="020B0604020202020204" charset="0"/>
      <p:regular r:id="rId31"/>
    </p:embeddedFont>
    <p:embeddedFont>
      <p:font typeface="Playfair Display Heavy Italics" panose="020B0604020202020204" charset="0"/>
      <p:regular r:id="rId32"/>
    </p:embeddedFont>
    <p:embeddedFont>
      <p:font typeface="Playfair Display Italic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68418" flipV="1">
            <a:off x="866887" y="8648000"/>
            <a:ext cx="6440125" cy="5035007"/>
          </a:xfrm>
          <a:custGeom>
            <a:avLst/>
            <a:gdLst/>
            <a:ahLst/>
            <a:cxnLst/>
            <a:rect l="l" t="t" r="r" b="b"/>
            <a:pathLst>
              <a:path w="6440125" h="5035007">
                <a:moveTo>
                  <a:pt x="0" y="5035007"/>
                </a:moveTo>
                <a:lnTo>
                  <a:pt x="6440125" y="5035007"/>
                </a:lnTo>
                <a:lnTo>
                  <a:pt x="6440125" y="0"/>
                </a:lnTo>
                <a:lnTo>
                  <a:pt x="0" y="0"/>
                </a:lnTo>
                <a:lnTo>
                  <a:pt x="0" y="5035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34806">
            <a:off x="12932553" y="-2523577"/>
            <a:ext cx="5261747" cy="4113729"/>
          </a:xfrm>
          <a:custGeom>
            <a:avLst/>
            <a:gdLst/>
            <a:ahLst/>
            <a:cxnLst/>
            <a:rect l="l" t="t" r="r" b="b"/>
            <a:pathLst>
              <a:path w="5261747" h="4113729">
                <a:moveTo>
                  <a:pt x="0" y="0"/>
                </a:moveTo>
                <a:lnTo>
                  <a:pt x="5261746" y="0"/>
                </a:lnTo>
                <a:lnTo>
                  <a:pt x="5261746" y="4113729"/>
                </a:lnTo>
                <a:lnTo>
                  <a:pt x="0" y="4113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50513" y="3880347"/>
            <a:ext cx="1586975" cy="1598601"/>
          </a:xfrm>
          <a:custGeom>
            <a:avLst/>
            <a:gdLst/>
            <a:ahLst/>
            <a:cxnLst/>
            <a:rect l="l" t="t" r="r" b="b"/>
            <a:pathLst>
              <a:path w="1586975" h="1598601">
                <a:moveTo>
                  <a:pt x="0" y="0"/>
                </a:moveTo>
                <a:lnTo>
                  <a:pt x="1586974" y="0"/>
                </a:lnTo>
                <a:lnTo>
                  <a:pt x="1586974" y="1598600"/>
                </a:lnTo>
                <a:lnTo>
                  <a:pt x="0" y="1598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88472" y="1675611"/>
            <a:ext cx="9889831" cy="6008073"/>
          </a:xfrm>
          <a:custGeom>
            <a:avLst/>
            <a:gdLst/>
            <a:ahLst/>
            <a:cxnLst/>
            <a:rect l="l" t="t" r="r" b="b"/>
            <a:pathLst>
              <a:path w="9889831" h="6008073">
                <a:moveTo>
                  <a:pt x="0" y="0"/>
                </a:moveTo>
                <a:lnTo>
                  <a:pt x="9889831" y="0"/>
                </a:lnTo>
                <a:lnTo>
                  <a:pt x="9889831" y="6008072"/>
                </a:lnTo>
                <a:lnTo>
                  <a:pt x="0" y="60080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947884" y="2009865"/>
            <a:ext cx="8392232" cy="178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06"/>
              </a:lnSpc>
              <a:spcBef>
                <a:spcPct val="0"/>
              </a:spcBef>
            </a:pPr>
            <a:r>
              <a:rPr lang="en-US" sz="10933" b="1" i="1" dirty="0" err="1">
                <a:solidFill>
                  <a:srgbClr val="CBC4C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Fidelidade</a:t>
            </a:r>
            <a:endParaRPr lang="en-US" sz="10933" b="1" i="1" dirty="0">
              <a:solidFill>
                <a:srgbClr val="CBC4CB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layfair Display Bold Italics"/>
              <a:ea typeface="Playfair Display Bold Italics"/>
              <a:cs typeface="Playfair Display Bold Italics"/>
              <a:sym typeface="Playfair Display Bold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28575" y="5269397"/>
            <a:ext cx="8811541" cy="178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06"/>
              </a:lnSpc>
              <a:spcBef>
                <a:spcPct val="0"/>
              </a:spcBef>
            </a:pPr>
            <a:r>
              <a:rPr lang="en-US" sz="10933" b="1" i="1" dirty="0" err="1">
                <a:solidFill>
                  <a:srgbClr val="CBC4C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Playfair Display Bold Italics"/>
                <a:ea typeface="Playfair Display Bold Italics"/>
                <a:cs typeface="Playfair Display Bold Italics"/>
                <a:sym typeface="Playfair Display Bold Italics"/>
              </a:rPr>
              <a:t>Exclusividade</a:t>
            </a:r>
            <a:endParaRPr lang="en-US" sz="10933" b="1" i="1" dirty="0">
              <a:solidFill>
                <a:srgbClr val="CBC4CB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Playfair Display Bold Italics"/>
              <a:ea typeface="Playfair Display Bold Italics"/>
              <a:cs typeface="Playfair Display Bold Italics"/>
              <a:sym typeface="Playfair Display Bold Itali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7620">
            <a:off x="3507281" y="-2677392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0"/>
                </a:moveTo>
                <a:lnTo>
                  <a:pt x="5158967" y="0"/>
                </a:lnTo>
                <a:lnTo>
                  <a:pt x="5158967" y="4033374"/>
                </a:lnTo>
                <a:lnTo>
                  <a:pt x="0" y="403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94254" flipV="1">
            <a:off x="8519353" y="9123089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4033374"/>
                </a:moveTo>
                <a:lnTo>
                  <a:pt x="5158967" y="4033374"/>
                </a:lnTo>
                <a:lnTo>
                  <a:pt x="5158967" y="0"/>
                </a:lnTo>
                <a:lnTo>
                  <a:pt x="0" y="0"/>
                </a:lnTo>
                <a:lnTo>
                  <a:pt x="0" y="4033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2600197"/>
            <a:ext cx="13891188" cy="808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189" lvl="1" indent="-405595" algn="l">
              <a:lnSpc>
                <a:spcPts val="6049"/>
              </a:lnSpc>
              <a:buFont typeface="Arial"/>
              <a:buChar char="•"/>
            </a:pPr>
            <a:r>
              <a:rPr lang="en-US" sz="3757" b="1" spc="-19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Honrar primeiro a Deus</a:t>
            </a:r>
            <a:r>
              <a:rPr lang="en-US" sz="3757" spc="-1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– Genesis 39.7-9</a:t>
            </a:r>
          </a:p>
          <a:p>
            <a:pPr marL="1622378" lvl="2" indent="-540793" algn="l">
              <a:lnSpc>
                <a:spcPts val="6049"/>
              </a:lnSpc>
              <a:buFont typeface="Arial"/>
              <a:buChar char="⚬"/>
            </a:pPr>
            <a:r>
              <a:rPr lang="en-US" sz="3757" i="1" spc="-195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 aconteceu depois dessas coisas que a mulher do seu senhor pôs os olhos em José e lhe disse: Deita-te comigo.  Mas ele se recusou e disse à mulher do seu senhor: O meu senhor não se preocupa com o que está sob os meus cuidados na sua casa; entregou em minhas mãos tudo o que tem.  Ninguém é superior a mim nesta casa; ele não me negou nada, a não ser a ti, porque és a mulher dele. Como poderia eu cometer este grande mal e pecar contra Deus?</a:t>
            </a:r>
          </a:p>
          <a:p>
            <a:pPr marL="0" lvl="0" indent="0" algn="l">
              <a:lnSpc>
                <a:spcPts val="3580"/>
              </a:lnSpc>
              <a:spcBef>
                <a:spcPct val="0"/>
              </a:spcBef>
            </a:pPr>
            <a:endParaRPr lang="en-US" sz="3757" i="1" spc="-195">
              <a:solidFill>
                <a:srgbClr val="FFFFFF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8833" y="582649"/>
            <a:ext cx="14254590" cy="201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7727" b="1" i="1">
                <a:solidFill>
                  <a:srgbClr val="9BB2B4"/>
                </a:solidFill>
                <a:latin typeface="Playfair Display Heavy Italics"/>
                <a:ea typeface="Playfair Display Heavy Italics"/>
                <a:cs typeface="Playfair Display Heavy Italics"/>
                <a:sym typeface="Playfair Display Heavy Italics"/>
              </a:rPr>
              <a:t>Estratégias Bíblicas para Cultivar um Casamento Fiel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341837" y="-2613119"/>
            <a:ext cx="3805372" cy="5489541"/>
            <a:chOff x="0" y="0"/>
            <a:chExt cx="812800" cy="11725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58464" r="-5846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341837" y="3183484"/>
            <a:ext cx="3805372" cy="5489541"/>
            <a:chOff x="0" y="0"/>
            <a:chExt cx="812800" cy="11725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l="-58260" r="-5826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4341837" y="8977825"/>
            <a:ext cx="3805372" cy="5489541"/>
            <a:chOff x="0" y="0"/>
            <a:chExt cx="812800" cy="11725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58464" r="-58464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7620">
            <a:off x="3507281" y="-2677392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0"/>
                </a:moveTo>
                <a:lnTo>
                  <a:pt x="5158967" y="0"/>
                </a:lnTo>
                <a:lnTo>
                  <a:pt x="5158967" y="4033374"/>
                </a:lnTo>
                <a:lnTo>
                  <a:pt x="0" y="403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94254" flipV="1">
            <a:off x="8519353" y="9123089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4033374"/>
                </a:moveTo>
                <a:lnTo>
                  <a:pt x="5158967" y="4033374"/>
                </a:lnTo>
                <a:lnTo>
                  <a:pt x="5158967" y="0"/>
                </a:lnTo>
                <a:lnTo>
                  <a:pt x="0" y="0"/>
                </a:lnTo>
                <a:lnTo>
                  <a:pt x="0" y="4033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0648" y="1088892"/>
            <a:ext cx="13891188" cy="7880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958" lvl="1" indent="-437979" algn="l">
              <a:lnSpc>
                <a:spcPts val="7303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importância da oração conjunta</a:t>
            </a:r>
          </a:p>
          <a:p>
            <a:pPr marL="875958" lvl="1" indent="-437979" algn="l">
              <a:lnSpc>
                <a:spcPts val="7303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importância da Comunicação aberta e profunda</a:t>
            </a:r>
          </a:p>
          <a:p>
            <a:pPr marL="875958" lvl="1" indent="-437979" algn="l">
              <a:lnSpc>
                <a:spcPts val="7303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 cultivo da cumplicidade (amizade e companheirismo)</a:t>
            </a:r>
          </a:p>
          <a:p>
            <a:pPr marL="875958" lvl="1" indent="-437979" algn="l">
              <a:lnSpc>
                <a:spcPts val="7303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busca por aconselhamento bíblico</a:t>
            </a:r>
          </a:p>
          <a:p>
            <a:pPr marL="875958" lvl="1" indent="-437979" algn="l">
              <a:lnSpc>
                <a:spcPts val="7303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 perdão como base para a reconciliação</a:t>
            </a:r>
          </a:p>
          <a:p>
            <a:pPr marL="1751915" lvl="2" indent="-583972" algn="l">
              <a:lnSpc>
                <a:spcPts val="7303"/>
              </a:lnSpc>
              <a:buFont typeface="Arial"/>
              <a:buChar char="⚬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Perdão aproxima</a:t>
            </a:r>
          </a:p>
          <a:p>
            <a:pPr marL="1751915" lvl="2" indent="-583972" algn="l">
              <a:lnSpc>
                <a:spcPts val="7303"/>
              </a:lnSpc>
              <a:buFont typeface="Arial"/>
              <a:buChar char="⚬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Amargura repele</a:t>
            </a:r>
          </a:p>
          <a:p>
            <a:pPr marL="0" lvl="0" indent="0" algn="l">
              <a:lnSpc>
                <a:spcPts val="3580"/>
              </a:lnSpc>
              <a:spcBef>
                <a:spcPct val="0"/>
              </a:spcBef>
            </a:pPr>
            <a:endParaRPr lang="en-US" sz="4057" b="1" spc="-21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4341837" y="-2613119"/>
            <a:ext cx="3805372" cy="5489541"/>
            <a:chOff x="0" y="0"/>
            <a:chExt cx="812800" cy="1172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58464" r="-5846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4341837" y="3183484"/>
            <a:ext cx="3805372" cy="5489541"/>
            <a:chOff x="0" y="0"/>
            <a:chExt cx="812800" cy="11725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l="-58260" r="-5826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4341837" y="8977825"/>
            <a:ext cx="3805372" cy="5489541"/>
            <a:chOff x="0" y="0"/>
            <a:chExt cx="812800" cy="11725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58464" r="-58464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7620">
            <a:off x="3507281" y="-2677392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0"/>
                </a:moveTo>
                <a:lnTo>
                  <a:pt x="5158967" y="0"/>
                </a:lnTo>
                <a:lnTo>
                  <a:pt x="5158967" y="4033374"/>
                </a:lnTo>
                <a:lnTo>
                  <a:pt x="0" y="403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94254" flipV="1">
            <a:off x="8519353" y="9123089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4033374"/>
                </a:moveTo>
                <a:lnTo>
                  <a:pt x="5158967" y="4033374"/>
                </a:lnTo>
                <a:lnTo>
                  <a:pt x="5158967" y="0"/>
                </a:lnTo>
                <a:lnTo>
                  <a:pt x="0" y="0"/>
                </a:lnTo>
                <a:lnTo>
                  <a:pt x="0" y="4033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0533" y="3823484"/>
            <a:ext cx="13891188" cy="3776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construção de um lar feliz e seguro</a:t>
            </a:r>
          </a:p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aprovação de Deus</a:t>
            </a:r>
          </a:p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Uma relação “blindada”</a:t>
            </a:r>
          </a:p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 fortalecimento da identidade cristã</a:t>
            </a:r>
          </a:p>
          <a:p>
            <a:pPr marL="0" lvl="0" indent="0" algn="l">
              <a:lnSpc>
                <a:spcPts val="3580"/>
              </a:lnSpc>
              <a:spcBef>
                <a:spcPct val="0"/>
              </a:spcBef>
            </a:pPr>
            <a:endParaRPr lang="en-US" sz="4057" b="1" spc="-21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8833" y="582649"/>
            <a:ext cx="14254590" cy="201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7727" b="1" i="1">
                <a:solidFill>
                  <a:srgbClr val="9BB2B4"/>
                </a:solidFill>
                <a:latin typeface="Playfair Display Heavy Italics"/>
                <a:ea typeface="Playfair Display Heavy Italics"/>
                <a:cs typeface="Playfair Display Heavy Italics"/>
                <a:sym typeface="Playfair Display Heavy Italics"/>
              </a:rPr>
              <a:t>Os Benefícios da Fidelidade e Exclusividade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341837" y="-2613119"/>
            <a:ext cx="3805372" cy="5489541"/>
            <a:chOff x="0" y="0"/>
            <a:chExt cx="812800" cy="11725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58193" r="-5819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341837" y="3183484"/>
            <a:ext cx="3805372" cy="5489541"/>
            <a:chOff x="0" y="0"/>
            <a:chExt cx="812800" cy="11725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l="-58058" r="-5805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4341837" y="8977825"/>
            <a:ext cx="3805372" cy="5489541"/>
            <a:chOff x="0" y="0"/>
            <a:chExt cx="812800" cy="11725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6"/>
              <a:stretch>
                <a:fillRect l="-7703" r="-7703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7620">
            <a:off x="3507281" y="-2677392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0"/>
                </a:moveTo>
                <a:lnTo>
                  <a:pt x="5158967" y="0"/>
                </a:lnTo>
                <a:lnTo>
                  <a:pt x="5158967" y="4033374"/>
                </a:lnTo>
                <a:lnTo>
                  <a:pt x="0" y="403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94254" flipV="1">
            <a:off x="8519353" y="9123089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4033374"/>
                </a:moveTo>
                <a:lnTo>
                  <a:pt x="5158967" y="4033374"/>
                </a:lnTo>
                <a:lnTo>
                  <a:pt x="5158967" y="0"/>
                </a:lnTo>
                <a:lnTo>
                  <a:pt x="0" y="0"/>
                </a:lnTo>
                <a:lnTo>
                  <a:pt x="0" y="4033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3178966"/>
            <a:ext cx="13891188" cy="6262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Consequências emocionais</a:t>
            </a:r>
            <a:r>
              <a:rPr lang="en-US" sz="4057" spc="-21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A infidelidade causa uma profunda ferida emocional, gerando sentimentos de traição, raiva, tristeza, humilhação e desconfiança.</a:t>
            </a:r>
          </a:p>
          <a:p>
            <a:pPr algn="l">
              <a:lnSpc>
                <a:spcPts val="6532"/>
              </a:lnSpc>
            </a:pPr>
            <a:endParaRPr lang="en-US" sz="4057" spc="-21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Consequências na comunicação</a:t>
            </a:r>
            <a:r>
              <a:rPr lang="en-US" sz="4057" spc="-21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A comunicação se torna difícil e a confiança é abalada, dificultando a resolução dos conflitos.</a:t>
            </a:r>
          </a:p>
          <a:p>
            <a:pPr marL="0" lvl="0" indent="0" algn="l">
              <a:lnSpc>
                <a:spcPts val="3580"/>
              </a:lnSpc>
              <a:spcBef>
                <a:spcPct val="0"/>
              </a:spcBef>
            </a:pPr>
            <a:endParaRPr lang="en-US" sz="4057" spc="-21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8833" y="582649"/>
            <a:ext cx="14254590" cy="201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7727" b="1" i="1">
                <a:solidFill>
                  <a:srgbClr val="9BB2B4"/>
                </a:solidFill>
                <a:latin typeface="Playfair Display Heavy Italics"/>
                <a:ea typeface="Playfair Display Heavy Italics"/>
                <a:cs typeface="Playfair Display Heavy Italics"/>
                <a:sym typeface="Playfair Display Heavy Italics"/>
              </a:rPr>
              <a:t>Impacto da Infidelidade na Relação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341837" y="-2613119"/>
            <a:ext cx="3805372" cy="5489541"/>
            <a:chOff x="0" y="0"/>
            <a:chExt cx="812800" cy="11725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58260" r="-5826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341837" y="3183484"/>
            <a:ext cx="3805372" cy="5489541"/>
            <a:chOff x="0" y="0"/>
            <a:chExt cx="812800" cy="11725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l="-21678" r="-2167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4341837" y="8977825"/>
            <a:ext cx="3805372" cy="5489541"/>
            <a:chOff x="0" y="0"/>
            <a:chExt cx="812800" cy="11725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6"/>
              <a:stretch>
                <a:fillRect l="-7703" r="-7703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7620">
            <a:off x="3507281" y="-2677392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0"/>
                </a:moveTo>
                <a:lnTo>
                  <a:pt x="5158967" y="0"/>
                </a:lnTo>
                <a:lnTo>
                  <a:pt x="5158967" y="4033374"/>
                </a:lnTo>
                <a:lnTo>
                  <a:pt x="0" y="403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94254" flipV="1">
            <a:off x="8519353" y="9123089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4033374"/>
                </a:moveTo>
                <a:lnTo>
                  <a:pt x="5158967" y="4033374"/>
                </a:lnTo>
                <a:lnTo>
                  <a:pt x="5158967" y="0"/>
                </a:lnTo>
                <a:lnTo>
                  <a:pt x="0" y="0"/>
                </a:lnTo>
                <a:lnTo>
                  <a:pt x="0" y="4033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1935954"/>
            <a:ext cx="13891188" cy="6262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Impacto na autoestima</a:t>
            </a:r>
            <a:r>
              <a:rPr lang="en-US" sz="4057" spc="-21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A vítima da infidelidade pode sofrer uma grande queda na autoestima, questionando seu valor e sua capacidade de ser amada.</a:t>
            </a:r>
          </a:p>
          <a:p>
            <a:pPr algn="l">
              <a:lnSpc>
                <a:spcPts val="6532"/>
              </a:lnSpc>
            </a:pPr>
            <a:endParaRPr lang="en-US" sz="4057" spc="-21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Consequências para os filhos</a:t>
            </a:r>
            <a:r>
              <a:rPr lang="en-US" sz="4057" spc="-21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Crianças de pais infiéis podem sofrer as consequências emocionais da separação e da desestrutura familiar.</a:t>
            </a:r>
          </a:p>
          <a:p>
            <a:pPr marL="0" lvl="0" indent="0" algn="l">
              <a:lnSpc>
                <a:spcPts val="3580"/>
              </a:lnSpc>
              <a:spcBef>
                <a:spcPct val="0"/>
              </a:spcBef>
            </a:pPr>
            <a:endParaRPr lang="en-US" sz="4057" spc="-21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4341837" y="-2613119"/>
            <a:ext cx="3805372" cy="5489541"/>
            <a:chOff x="0" y="0"/>
            <a:chExt cx="812800" cy="1172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60542" r="-6054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4341837" y="3183484"/>
            <a:ext cx="3805372" cy="5489541"/>
            <a:chOff x="0" y="0"/>
            <a:chExt cx="812800" cy="11725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l="-58260" r="-5826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4341837" y="8977825"/>
            <a:ext cx="3805372" cy="5489541"/>
            <a:chOff x="0" y="0"/>
            <a:chExt cx="812800" cy="11725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6"/>
              <a:stretch>
                <a:fillRect l="-2293" r="-2293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716510"/>
            <a:ext cx="7633008" cy="299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736"/>
              </a:lnSpc>
              <a:spcBef>
                <a:spcPct val="0"/>
              </a:spcBef>
            </a:pPr>
            <a:r>
              <a:rPr lang="en-US" sz="7736" i="1">
                <a:solidFill>
                  <a:srgbClr val="4B504C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A Restauração após a Infidelidade</a:t>
            </a:r>
          </a:p>
        </p:txBody>
      </p:sp>
      <p:sp>
        <p:nvSpPr>
          <p:cNvPr id="3" name="AutoShape 3"/>
          <p:cNvSpPr/>
          <p:nvPr/>
        </p:nvSpPr>
        <p:spPr>
          <a:xfrm>
            <a:off x="7832057" y="2792241"/>
            <a:ext cx="0" cy="4787097"/>
          </a:xfrm>
          <a:prstGeom prst="line">
            <a:avLst/>
          </a:prstGeom>
          <a:ln w="38100" cap="rnd">
            <a:solidFill>
              <a:srgbClr val="B09B8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 rot="672736">
            <a:off x="13438331" y="-2000325"/>
            <a:ext cx="7076104" cy="5532227"/>
          </a:xfrm>
          <a:custGeom>
            <a:avLst/>
            <a:gdLst/>
            <a:ahLst/>
            <a:cxnLst/>
            <a:rect l="l" t="t" r="r" b="b"/>
            <a:pathLst>
              <a:path w="7076104" h="5532227">
                <a:moveTo>
                  <a:pt x="0" y="0"/>
                </a:moveTo>
                <a:lnTo>
                  <a:pt x="7076104" y="0"/>
                </a:lnTo>
                <a:lnTo>
                  <a:pt x="7076104" y="5532226"/>
                </a:lnTo>
                <a:lnTo>
                  <a:pt x="0" y="5532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25968">
            <a:off x="-2150482" y="8050125"/>
            <a:ext cx="7076104" cy="5532227"/>
          </a:xfrm>
          <a:custGeom>
            <a:avLst/>
            <a:gdLst/>
            <a:ahLst/>
            <a:cxnLst/>
            <a:rect l="l" t="t" r="r" b="b"/>
            <a:pathLst>
              <a:path w="7076104" h="5532227">
                <a:moveTo>
                  <a:pt x="0" y="0"/>
                </a:moveTo>
                <a:lnTo>
                  <a:pt x="7076104" y="0"/>
                </a:lnTo>
                <a:lnTo>
                  <a:pt x="7076104" y="5532227"/>
                </a:lnTo>
                <a:lnTo>
                  <a:pt x="0" y="5532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832057" y="3002571"/>
            <a:ext cx="9144326" cy="4605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4B50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 algo bastante doloroso e difícil...</a:t>
            </a:r>
          </a:p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4B50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 processo de cura e perdão</a:t>
            </a:r>
          </a:p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4B50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importância da reconciliação</a:t>
            </a:r>
          </a:p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4B504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necessidade de reconstruir a confiança   </a:t>
            </a:r>
          </a:p>
          <a:p>
            <a:pPr marL="0" lvl="0" indent="0" algn="l">
              <a:lnSpc>
                <a:spcPts val="3580"/>
              </a:lnSpc>
              <a:spcBef>
                <a:spcPct val="0"/>
              </a:spcBef>
            </a:pPr>
            <a:endParaRPr lang="en-US" sz="4057" b="1" spc="-210">
              <a:solidFill>
                <a:srgbClr val="4B504C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19738" flipV="1">
            <a:off x="12464259" y="8524960"/>
            <a:ext cx="6440125" cy="5035007"/>
          </a:xfrm>
          <a:custGeom>
            <a:avLst/>
            <a:gdLst/>
            <a:ahLst/>
            <a:cxnLst/>
            <a:rect l="l" t="t" r="r" b="b"/>
            <a:pathLst>
              <a:path w="6440125" h="5035007">
                <a:moveTo>
                  <a:pt x="0" y="5035007"/>
                </a:moveTo>
                <a:lnTo>
                  <a:pt x="6440125" y="5035007"/>
                </a:lnTo>
                <a:lnTo>
                  <a:pt x="6440125" y="0"/>
                </a:lnTo>
                <a:lnTo>
                  <a:pt x="0" y="0"/>
                </a:lnTo>
                <a:lnTo>
                  <a:pt x="0" y="50350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94550">
            <a:off x="-1331100" y="-2600892"/>
            <a:ext cx="6653445" cy="5201784"/>
          </a:xfrm>
          <a:custGeom>
            <a:avLst/>
            <a:gdLst/>
            <a:ahLst/>
            <a:cxnLst/>
            <a:rect l="l" t="t" r="r" b="b"/>
            <a:pathLst>
              <a:path w="6653445" h="5201784">
                <a:moveTo>
                  <a:pt x="0" y="0"/>
                </a:moveTo>
                <a:lnTo>
                  <a:pt x="6653444" y="0"/>
                </a:lnTo>
                <a:lnTo>
                  <a:pt x="6653444" y="5201784"/>
                </a:lnTo>
                <a:lnTo>
                  <a:pt x="0" y="5201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02235" y="3101114"/>
            <a:ext cx="14483531" cy="400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80"/>
              </a:lnSpc>
              <a:spcBef>
                <a:spcPct val="0"/>
              </a:spcBef>
            </a:pPr>
            <a:r>
              <a:rPr lang="en-US" sz="4557" spc="-236">
                <a:solidFill>
                  <a:srgbClr val="E9E7ED"/>
                </a:solidFill>
                <a:latin typeface="Montserrat"/>
                <a:ea typeface="Montserrat"/>
                <a:cs typeface="Montserrat"/>
                <a:sym typeface="Montserrat"/>
              </a:rPr>
              <a:t>A fidelidade e a exclusividade conjugal são valores fundamentais para a construção de um casamento duradouro e feliz. Ao seguir os princípios bíblicos, os casais podem experimentar uma intimidade profunda, uma confiança mútua e uma alegria duradoura.</a:t>
            </a:r>
          </a:p>
        </p:txBody>
      </p:sp>
      <p:sp>
        <p:nvSpPr>
          <p:cNvPr id="5" name="Freeform 5"/>
          <p:cNvSpPr/>
          <p:nvPr/>
        </p:nvSpPr>
        <p:spPr>
          <a:xfrm>
            <a:off x="2375443" y="1688402"/>
            <a:ext cx="1937745" cy="1271865"/>
          </a:xfrm>
          <a:custGeom>
            <a:avLst/>
            <a:gdLst/>
            <a:ahLst/>
            <a:cxnLst/>
            <a:rect l="l" t="t" r="r" b="b"/>
            <a:pathLst>
              <a:path w="1937745" h="1271865">
                <a:moveTo>
                  <a:pt x="0" y="0"/>
                </a:moveTo>
                <a:lnTo>
                  <a:pt x="1937745" y="0"/>
                </a:lnTo>
                <a:lnTo>
                  <a:pt x="1937745" y="1271865"/>
                </a:lnTo>
                <a:lnTo>
                  <a:pt x="0" y="1271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26116" y="7466760"/>
            <a:ext cx="1937745" cy="1271865"/>
          </a:xfrm>
          <a:custGeom>
            <a:avLst/>
            <a:gdLst/>
            <a:ahLst/>
            <a:cxnLst/>
            <a:rect l="l" t="t" r="r" b="b"/>
            <a:pathLst>
              <a:path w="1937745" h="1271865">
                <a:moveTo>
                  <a:pt x="0" y="0"/>
                </a:moveTo>
                <a:lnTo>
                  <a:pt x="1937745" y="0"/>
                </a:lnTo>
                <a:lnTo>
                  <a:pt x="1937745" y="1271865"/>
                </a:lnTo>
                <a:lnTo>
                  <a:pt x="0" y="1271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2475" y="2207370"/>
            <a:ext cx="5134717" cy="5872260"/>
            <a:chOff x="0" y="0"/>
            <a:chExt cx="812800" cy="9295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29549"/>
            </a:xfrm>
            <a:custGeom>
              <a:avLst/>
              <a:gdLst/>
              <a:ahLst/>
              <a:cxnLst/>
              <a:rect l="l" t="t" r="r" b="b"/>
              <a:pathLst>
                <a:path w="812800" h="929549">
                  <a:moveTo>
                    <a:pt x="34678" y="0"/>
                  </a:moveTo>
                  <a:lnTo>
                    <a:pt x="778122" y="0"/>
                  </a:lnTo>
                  <a:cubicBezTo>
                    <a:pt x="797274" y="0"/>
                    <a:pt x="812800" y="15526"/>
                    <a:pt x="812800" y="34678"/>
                  </a:cubicBezTo>
                  <a:lnTo>
                    <a:pt x="812800" y="894871"/>
                  </a:lnTo>
                  <a:cubicBezTo>
                    <a:pt x="812800" y="914023"/>
                    <a:pt x="797274" y="929549"/>
                    <a:pt x="778122" y="929549"/>
                  </a:cubicBezTo>
                  <a:lnTo>
                    <a:pt x="34678" y="929549"/>
                  </a:lnTo>
                  <a:cubicBezTo>
                    <a:pt x="15526" y="929549"/>
                    <a:pt x="0" y="914023"/>
                    <a:pt x="0" y="894871"/>
                  </a:cubicBezTo>
                  <a:lnTo>
                    <a:pt x="0" y="34678"/>
                  </a:lnTo>
                  <a:cubicBezTo>
                    <a:pt x="0" y="15526"/>
                    <a:pt x="15526" y="0"/>
                    <a:pt x="34678" y="0"/>
                  </a:cubicBezTo>
                  <a:close/>
                </a:path>
              </a:pathLst>
            </a:custGeom>
            <a:blipFill>
              <a:blip r:embed="rId2"/>
              <a:stretch>
                <a:fillRect l="-35987" r="-35987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3403659" y="-1917669"/>
            <a:ext cx="7076104" cy="5532227"/>
          </a:xfrm>
          <a:custGeom>
            <a:avLst/>
            <a:gdLst/>
            <a:ahLst/>
            <a:cxnLst/>
            <a:rect l="l" t="t" r="r" b="b"/>
            <a:pathLst>
              <a:path w="7076104" h="5532227">
                <a:moveTo>
                  <a:pt x="0" y="0"/>
                </a:moveTo>
                <a:lnTo>
                  <a:pt x="7076104" y="0"/>
                </a:lnTo>
                <a:lnTo>
                  <a:pt x="7076104" y="5532227"/>
                </a:lnTo>
                <a:lnTo>
                  <a:pt x="0" y="55322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29704" y="2298353"/>
            <a:ext cx="11029596" cy="5614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61"/>
              </a:lnSpc>
              <a:spcBef>
                <a:spcPct val="0"/>
              </a:spcBef>
            </a:pPr>
            <a:r>
              <a:rPr lang="en-US" sz="3972" b="1" spc="-206">
                <a:solidFill>
                  <a:srgbClr val="4B504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tema da fidelidade e exclusividade conjugal é um pilar fundamental para a construção de relacionamentos sólidos e duradouros, tanto no contexto secular quanto no cristão. A Bíblia nos oferece um rico conjunto de ensinamentos sobre o casamento, enfatizando a importância da fidelidade e da exclusividade sexual dentro do matrimônio.</a:t>
            </a:r>
          </a:p>
        </p:txBody>
      </p:sp>
      <p:sp>
        <p:nvSpPr>
          <p:cNvPr id="6" name="Freeform 6"/>
          <p:cNvSpPr/>
          <p:nvPr/>
        </p:nvSpPr>
        <p:spPr>
          <a:xfrm rot="-10416981">
            <a:off x="-2509352" y="7171564"/>
            <a:ext cx="7076104" cy="5532227"/>
          </a:xfrm>
          <a:custGeom>
            <a:avLst/>
            <a:gdLst/>
            <a:ahLst/>
            <a:cxnLst/>
            <a:rect l="l" t="t" r="r" b="b"/>
            <a:pathLst>
              <a:path w="7076104" h="5532227">
                <a:moveTo>
                  <a:pt x="0" y="0"/>
                </a:moveTo>
                <a:lnTo>
                  <a:pt x="7076104" y="0"/>
                </a:lnTo>
                <a:lnTo>
                  <a:pt x="7076104" y="5532226"/>
                </a:lnTo>
                <a:lnTo>
                  <a:pt x="0" y="5532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18255">
            <a:off x="-3032847" y="-3663450"/>
            <a:ext cx="7725535" cy="6039964"/>
          </a:xfrm>
          <a:custGeom>
            <a:avLst/>
            <a:gdLst/>
            <a:ahLst/>
            <a:cxnLst/>
            <a:rect l="l" t="t" r="r" b="b"/>
            <a:pathLst>
              <a:path w="7725535" h="6039964">
                <a:moveTo>
                  <a:pt x="0" y="0"/>
                </a:moveTo>
                <a:lnTo>
                  <a:pt x="7725535" y="0"/>
                </a:lnTo>
                <a:lnTo>
                  <a:pt x="7725535" y="6039964"/>
                </a:lnTo>
                <a:lnTo>
                  <a:pt x="0" y="6039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658234">
            <a:off x="-1813619" y="7951558"/>
            <a:ext cx="6440125" cy="5035007"/>
          </a:xfrm>
          <a:custGeom>
            <a:avLst/>
            <a:gdLst/>
            <a:ahLst/>
            <a:cxnLst/>
            <a:rect l="l" t="t" r="r" b="b"/>
            <a:pathLst>
              <a:path w="6440125" h="5035007">
                <a:moveTo>
                  <a:pt x="0" y="0"/>
                </a:moveTo>
                <a:lnTo>
                  <a:pt x="6440125" y="0"/>
                </a:lnTo>
                <a:lnTo>
                  <a:pt x="6440125" y="5035007"/>
                </a:lnTo>
                <a:lnTo>
                  <a:pt x="0" y="5035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166455" y="-899039"/>
            <a:ext cx="3805372" cy="4175156"/>
            <a:chOff x="0" y="0"/>
            <a:chExt cx="812800" cy="8917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91783"/>
            </a:xfrm>
            <a:custGeom>
              <a:avLst/>
              <a:gdLst/>
              <a:ahLst/>
              <a:cxnLst/>
              <a:rect l="l" t="t" r="r" b="b"/>
              <a:pathLst>
                <a:path w="812800" h="891783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844990"/>
                  </a:lnTo>
                  <a:cubicBezTo>
                    <a:pt x="812800" y="857401"/>
                    <a:pt x="807870" y="869303"/>
                    <a:pt x="799095" y="878078"/>
                  </a:cubicBezTo>
                  <a:cubicBezTo>
                    <a:pt x="790319" y="886853"/>
                    <a:pt x="778417" y="891783"/>
                    <a:pt x="766007" y="891783"/>
                  </a:cubicBezTo>
                  <a:lnTo>
                    <a:pt x="46793" y="891783"/>
                  </a:lnTo>
                  <a:cubicBezTo>
                    <a:pt x="34383" y="891783"/>
                    <a:pt x="22481" y="886853"/>
                    <a:pt x="13705" y="878078"/>
                  </a:cubicBezTo>
                  <a:cubicBezTo>
                    <a:pt x="4930" y="869303"/>
                    <a:pt x="0" y="857401"/>
                    <a:pt x="0" y="844990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17793" r="-4657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166455" y="3529843"/>
            <a:ext cx="3805372" cy="4175156"/>
            <a:chOff x="0" y="0"/>
            <a:chExt cx="812800" cy="8917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91783"/>
            </a:xfrm>
            <a:custGeom>
              <a:avLst/>
              <a:gdLst/>
              <a:ahLst/>
              <a:cxnLst/>
              <a:rect l="l" t="t" r="r" b="b"/>
              <a:pathLst>
                <a:path w="812800" h="891783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844990"/>
                  </a:lnTo>
                  <a:cubicBezTo>
                    <a:pt x="812800" y="857401"/>
                    <a:pt x="807870" y="869303"/>
                    <a:pt x="799095" y="878078"/>
                  </a:cubicBezTo>
                  <a:cubicBezTo>
                    <a:pt x="790319" y="886853"/>
                    <a:pt x="778417" y="891783"/>
                    <a:pt x="766007" y="891783"/>
                  </a:cubicBezTo>
                  <a:lnTo>
                    <a:pt x="46793" y="891783"/>
                  </a:lnTo>
                  <a:cubicBezTo>
                    <a:pt x="34383" y="891783"/>
                    <a:pt x="22481" y="886853"/>
                    <a:pt x="13705" y="878078"/>
                  </a:cubicBezTo>
                  <a:cubicBezTo>
                    <a:pt x="4930" y="869303"/>
                    <a:pt x="0" y="857401"/>
                    <a:pt x="0" y="844990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l="-32339" r="-3233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166455" y="7962174"/>
            <a:ext cx="3805372" cy="4175156"/>
            <a:chOff x="0" y="0"/>
            <a:chExt cx="812800" cy="8917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91783"/>
            </a:xfrm>
            <a:custGeom>
              <a:avLst/>
              <a:gdLst/>
              <a:ahLst/>
              <a:cxnLst/>
              <a:rect l="l" t="t" r="r" b="b"/>
              <a:pathLst>
                <a:path w="812800" h="891783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844990"/>
                  </a:lnTo>
                  <a:cubicBezTo>
                    <a:pt x="812800" y="857401"/>
                    <a:pt x="807870" y="869303"/>
                    <a:pt x="799095" y="878078"/>
                  </a:cubicBezTo>
                  <a:cubicBezTo>
                    <a:pt x="790319" y="886853"/>
                    <a:pt x="778417" y="891783"/>
                    <a:pt x="766007" y="891783"/>
                  </a:cubicBezTo>
                  <a:lnTo>
                    <a:pt x="46793" y="891783"/>
                  </a:lnTo>
                  <a:cubicBezTo>
                    <a:pt x="34383" y="891783"/>
                    <a:pt x="22481" y="886853"/>
                    <a:pt x="13705" y="878078"/>
                  </a:cubicBezTo>
                  <a:cubicBezTo>
                    <a:pt x="4930" y="869303"/>
                    <a:pt x="0" y="857401"/>
                    <a:pt x="0" y="844990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6"/>
              <a:stretch>
                <a:fillRect l="-36657" t="-21988" r="-6423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3728244" y="154054"/>
            <a:ext cx="11291471" cy="103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7727" b="1" i="1">
                <a:solidFill>
                  <a:srgbClr val="9BB2B4"/>
                </a:solidFill>
                <a:latin typeface="Playfair Display Heavy Italics"/>
                <a:ea typeface="Playfair Display Heavy Italics"/>
                <a:cs typeface="Playfair Display Heavy Italics"/>
                <a:sym typeface="Playfair Display Heavy Italics"/>
              </a:rPr>
              <a:t>Definições e Conceitos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1402701"/>
            <a:ext cx="13817694" cy="885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9600" lvl="1" indent="-394800" algn="just">
              <a:lnSpc>
                <a:spcPts val="5120"/>
              </a:lnSpc>
              <a:spcBef>
                <a:spcPct val="0"/>
              </a:spcBef>
              <a:buFont typeface="Arial"/>
              <a:buChar char="•"/>
            </a:pPr>
            <a:r>
              <a:rPr lang="en-US" sz="3657" b="1" spc="-19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Fidelidade</a:t>
            </a:r>
            <a:r>
              <a:rPr lang="en-US" sz="3657" b="1" spc="-19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No</a:t>
            </a:r>
            <a:r>
              <a:rPr lang="en-US" sz="3657" b="1" u="none" strike="noStrike" spc="-19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contexto conjugal, refere-se à lealdade e ao compromisso unicamente com o cônjuge. É um acordo implícito ou explícito que visa fortalecer o vínculo e construir confiança.</a:t>
            </a:r>
          </a:p>
          <a:p>
            <a:pPr marL="789600" lvl="1" indent="-394800" algn="just">
              <a:lnSpc>
                <a:spcPts val="5120"/>
              </a:lnSpc>
              <a:spcBef>
                <a:spcPct val="0"/>
              </a:spcBef>
              <a:buFont typeface="Arial"/>
              <a:buChar char="•"/>
            </a:pPr>
            <a:r>
              <a:rPr lang="en-US" sz="3657" b="1" u="none" strike="noStrike" spc="-19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Exclusividade</a:t>
            </a:r>
            <a:r>
              <a:rPr lang="en-US" sz="3657" b="1" u="none" strike="noStrike" spc="-19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A exclusividade, por sua vez, está relacionada à ideia de que a relação amorosa é limitada a duas pessoas, excluindo qualquer outro envolvimento emocional, romântico ou sexual.</a:t>
            </a:r>
          </a:p>
          <a:p>
            <a:pPr marL="789600" lvl="1" indent="-394800" algn="just">
              <a:lnSpc>
                <a:spcPts val="5120"/>
              </a:lnSpc>
              <a:spcBef>
                <a:spcPct val="0"/>
              </a:spcBef>
              <a:buFont typeface="Arial"/>
              <a:buChar char="•"/>
            </a:pPr>
            <a:r>
              <a:rPr lang="en-US" sz="3657" b="1" u="none" strike="noStrike" spc="-19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Infidelidade</a:t>
            </a:r>
            <a:r>
              <a:rPr lang="en-US" sz="3657" b="1" u="none" strike="noStrike" spc="-19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O oposto da fidelidade, a infidelidade, pode se manifestar de diversas formas, desde relações sexuais extraconjugais até envolvimentos emocionais com outras pessoas.</a:t>
            </a:r>
          </a:p>
          <a:p>
            <a:pPr marL="789600" lvl="1" indent="-394800" algn="ctr">
              <a:lnSpc>
                <a:spcPts val="5120"/>
              </a:lnSpc>
              <a:spcBef>
                <a:spcPct val="0"/>
              </a:spcBef>
              <a:buFont typeface="Arial"/>
              <a:buChar char="•"/>
            </a:pPr>
            <a:r>
              <a:rPr lang="en-US" sz="3657" b="1" i="1" u="none" strike="noStrike" spc="-190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 infidelidade é sempre PECADO!</a:t>
            </a:r>
          </a:p>
          <a:p>
            <a:pPr marL="0" lvl="0" indent="0" algn="l">
              <a:lnSpc>
                <a:spcPts val="3580"/>
              </a:lnSpc>
              <a:spcBef>
                <a:spcPct val="0"/>
              </a:spcBef>
            </a:pPr>
            <a:endParaRPr lang="en-US" sz="3657" b="1" i="1" u="none" strike="noStrike" spc="-190">
              <a:solidFill>
                <a:srgbClr val="FFFFFF"/>
              </a:solidFill>
              <a:latin typeface="Montserrat Bold Italics"/>
              <a:ea typeface="Montserrat Bold Italics"/>
              <a:cs typeface="Montserrat Bold Italics"/>
              <a:sym typeface="Montserrat Bold Itali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7620">
            <a:off x="3507281" y="-2496417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0"/>
                </a:moveTo>
                <a:lnTo>
                  <a:pt x="5158967" y="0"/>
                </a:lnTo>
                <a:lnTo>
                  <a:pt x="5158967" y="4033374"/>
                </a:lnTo>
                <a:lnTo>
                  <a:pt x="0" y="403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94254" flipV="1">
            <a:off x="8519353" y="9123089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4033374"/>
                </a:moveTo>
                <a:lnTo>
                  <a:pt x="5158967" y="4033374"/>
                </a:lnTo>
                <a:lnTo>
                  <a:pt x="5158967" y="0"/>
                </a:lnTo>
                <a:lnTo>
                  <a:pt x="0" y="0"/>
                </a:lnTo>
                <a:lnTo>
                  <a:pt x="0" y="4033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0648" y="2276758"/>
            <a:ext cx="13415971" cy="787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2779" lvl="1" indent="-416389" algn="l">
              <a:lnSpc>
                <a:spcPts val="6210"/>
              </a:lnSpc>
              <a:buFont typeface="Arial"/>
              <a:buChar char="•"/>
            </a:pPr>
            <a:r>
              <a:rPr lang="en-US" sz="3857" b="1" spc="-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 casamento como instituição de Deus</a:t>
            </a:r>
            <a:r>
              <a:rPr lang="en-US" sz="3857" spc="-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(Gênesis 2.24)</a:t>
            </a:r>
          </a:p>
          <a:p>
            <a:pPr marL="1751915" lvl="2" indent="-583972" algn="l">
              <a:lnSpc>
                <a:spcPts val="6532"/>
              </a:lnSpc>
              <a:buFont typeface="Arial"/>
              <a:buChar char="⚬"/>
            </a:pPr>
            <a:r>
              <a:rPr lang="en-US" sz="4057" i="1" spc="-21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Portanto, o homem deixará seu pai e sua mãe e se unirá à sua mulher, e eles serão uma só carne.</a:t>
            </a:r>
          </a:p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 casamento como uma união indissolúvel</a:t>
            </a:r>
            <a:r>
              <a:rPr lang="en-US" sz="4057" spc="-21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(Mateus 19:6)</a:t>
            </a:r>
          </a:p>
          <a:p>
            <a:pPr marL="1751915" lvl="2" indent="-583972" algn="l">
              <a:lnSpc>
                <a:spcPts val="6532"/>
              </a:lnSpc>
              <a:buFont typeface="Arial"/>
              <a:buChar char="⚬"/>
            </a:pPr>
            <a:r>
              <a:rPr lang="en-US" sz="4057" i="1" spc="-21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Assim, não são mais dois, mas uma só carne. Portanto, o que Deus uniu o homem não separe.</a:t>
            </a:r>
          </a:p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i="1" spc="-210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O casamento como uma metáfora para a relação entre Cristo e a igreja</a:t>
            </a:r>
            <a:r>
              <a:rPr lang="en-US" sz="4057" i="1" spc="-21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(Efésios 5:22-33)</a:t>
            </a:r>
          </a:p>
          <a:p>
            <a:pPr marL="0" lvl="0" indent="0" algn="l">
              <a:lnSpc>
                <a:spcPts val="3580"/>
              </a:lnSpc>
              <a:spcBef>
                <a:spcPct val="0"/>
              </a:spcBef>
            </a:pPr>
            <a:endParaRPr lang="en-US" sz="4057" i="1" spc="-210">
              <a:solidFill>
                <a:srgbClr val="FFFFFF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1953" y="836128"/>
            <a:ext cx="14254590" cy="1034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7727" b="1" i="1">
                <a:solidFill>
                  <a:srgbClr val="9BB2B4"/>
                </a:solidFill>
                <a:latin typeface="Playfair Display Heavy Italics"/>
                <a:ea typeface="Playfair Display Heavy Italics"/>
                <a:cs typeface="Playfair Display Heavy Italics"/>
                <a:sym typeface="Playfair Display Heavy Italics"/>
              </a:rPr>
              <a:t>Conceito bíblico de casamento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341837" y="-460341"/>
            <a:ext cx="3805372" cy="5489541"/>
            <a:chOff x="0" y="0"/>
            <a:chExt cx="812800" cy="11725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78229" r="-7822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341837" y="5356718"/>
            <a:ext cx="3805372" cy="5489541"/>
            <a:chOff x="0" y="0"/>
            <a:chExt cx="812800" cy="11725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l="-4089" r="-408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7620">
            <a:off x="3507281" y="-2496417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0"/>
                </a:moveTo>
                <a:lnTo>
                  <a:pt x="5158967" y="0"/>
                </a:lnTo>
                <a:lnTo>
                  <a:pt x="5158967" y="4033374"/>
                </a:lnTo>
                <a:lnTo>
                  <a:pt x="0" y="403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94254" flipV="1">
            <a:off x="8519353" y="9123089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4033374"/>
                </a:moveTo>
                <a:lnTo>
                  <a:pt x="5158967" y="4033374"/>
                </a:lnTo>
                <a:lnTo>
                  <a:pt x="5158967" y="0"/>
                </a:lnTo>
                <a:lnTo>
                  <a:pt x="0" y="0"/>
                </a:lnTo>
                <a:lnTo>
                  <a:pt x="0" y="4033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2925" y="3506732"/>
            <a:ext cx="13415971" cy="5434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958" lvl="1" indent="-437979" algn="just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 mandamento de fidelidade</a:t>
            </a:r>
            <a:r>
              <a:rPr lang="en-US" sz="4057" spc="-21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(Hebreus 13.4)</a:t>
            </a:r>
          </a:p>
          <a:p>
            <a:pPr marL="1751915" lvl="2" indent="-583972" algn="just">
              <a:lnSpc>
                <a:spcPts val="6532"/>
              </a:lnSpc>
              <a:buFont typeface="Arial"/>
              <a:buChar char="⚬"/>
            </a:pPr>
            <a:r>
              <a:rPr lang="en-US" sz="4057" i="1" spc="-21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Sejam honrados entre todos o matrimônio e a pureza do leito conjugal; pois Deus julgará os imorais e adúlteros</a:t>
            </a:r>
          </a:p>
          <a:p>
            <a:pPr marL="875958" lvl="1" indent="-437979" algn="just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importância da confiança mútua</a:t>
            </a:r>
            <a:r>
              <a:rPr lang="en-US" sz="4057" spc="-21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(Efésios 5.21)</a:t>
            </a:r>
          </a:p>
          <a:p>
            <a:pPr marL="1751915" lvl="2" indent="-583972" algn="just">
              <a:lnSpc>
                <a:spcPts val="6532"/>
              </a:lnSpc>
              <a:buFont typeface="Arial"/>
              <a:buChar char="⚬"/>
            </a:pPr>
            <a:r>
              <a:rPr lang="en-US" sz="4057" i="1" spc="-21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Sujeitando-vos uns aos outros no temor de Cristo.</a:t>
            </a:r>
          </a:p>
          <a:p>
            <a:pPr marL="0" lvl="0" indent="0" algn="just">
              <a:lnSpc>
                <a:spcPts val="3580"/>
              </a:lnSpc>
              <a:spcBef>
                <a:spcPct val="0"/>
              </a:spcBef>
            </a:pPr>
            <a:endParaRPr lang="en-US" sz="4057" i="1" spc="-210">
              <a:solidFill>
                <a:srgbClr val="FFFFFF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0648" y="582649"/>
            <a:ext cx="14254590" cy="201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7727" b="1" i="1">
                <a:solidFill>
                  <a:srgbClr val="9BB2B4"/>
                </a:solidFill>
                <a:latin typeface="Playfair Display Heavy Italics"/>
                <a:ea typeface="Playfair Display Heavy Italics"/>
                <a:cs typeface="Playfair Display Heavy Italics"/>
                <a:sym typeface="Playfair Display Heavy Italics"/>
              </a:rPr>
              <a:t>A Fidelidade como Fundamento do Casamento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341837" y="-460341"/>
            <a:ext cx="3805372" cy="5489541"/>
            <a:chOff x="0" y="0"/>
            <a:chExt cx="812800" cy="11725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58058" r="-5805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341837" y="5356718"/>
            <a:ext cx="3805372" cy="5489541"/>
            <a:chOff x="0" y="0"/>
            <a:chExt cx="812800" cy="11725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l="-58193" r="-58193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7620">
            <a:off x="3507281" y="-2496417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0"/>
                </a:moveTo>
                <a:lnTo>
                  <a:pt x="5158967" y="0"/>
                </a:lnTo>
                <a:lnTo>
                  <a:pt x="5158967" y="4033374"/>
                </a:lnTo>
                <a:lnTo>
                  <a:pt x="0" y="403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94254" flipV="1">
            <a:off x="8519353" y="9123089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4033374"/>
                </a:moveTo>
                <a:lnTo>
                  <a:pt x="5158967" y="4033374"/>
                </a:lnTo>
                <a:lnTo>
                  <a:pt x="5158967" y="0"/>
                </a:lnTo>
                <a:lnTo>
                  <a:pt x="0" y="0"/>
                </a:lnTo>
                <a:lnTo>
                  <a:pt x="0" y="4033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1586" y="1120265"/>
            <a:ext cx="13667557" cy="789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4368" lvl="1" indent="-427184" algn="just">
              <a:lnSpc>
                <a:spcPts val="6371"/>
              </a:lnSpc>
              <a:buFont typeface="Arial"/>
              <a:buChar char="•"/>
            </a:pPr>
            <a:r>
              <a:rPr lang="en-US" sz="3957" b="1" spc="-20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 consequências da infidelidade</a:t>
            </a:r>
            <a:r>
              <a:rPr lang="en-US" sz="3957" spc="-20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(1 Coríntios 6.18-20)</a:t>
            </a:r>
          </a:p>
          <a:p>
            <a:pPr marL="1751915" lvl="2" indent="-583972" algn="just">
              <a:lnSpc>
                <a:spcPts val="6532"/>
              </a:lnSpc>
              <a:buFont typeface="Arial"/>
              <a:buChar char="⚬"/>
            </a:pPr>
            <a:r>
              <a:rPr lang="en-US" sz="4057" i="1" spc="-21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Fugi da imoralidade. Qualquer outro pecado que o homem comete é fora do corpo; mas quem pratica a imoralidade peca contra o seu corpo.  Ou não sabeis que o vosso corpo é santuário do Espírito Santo, que habita em vós, o qual tendes da parte de Deus, e que não sois de vós mesmos?  Pois fostes comprados por preço; por isso, glorificai a Deus no vosso corpo.</a:t>
            </a:r>
          </a:p>
          <a:p>
            <a:pPr marL="0" lvl="0" indent="0" algn="just">
              <a:lnSpc>
                <a:spcPts val="3580"/>
              </a:lnSpc>
              <a:spcBef>
                <a:spcPct val="0"/>
              </a:spcBef>
            </a:pPr>
            <a:endParaRPr lang="en-US" sz="4057" i="1" spc="-210">
              <a:solidFill>
                <a:srgbClr val="FFFFFF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4341837" y="-460341"/>
            <a:ext cx="3805372" cy="5489541"/>
            <a:chOff x="0" y="0"/>
            <a:chExt cx="812800" cy="1172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58058" r="-5805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4341837" y="5356718"/>
            <a:ext cx="3805372" cy="5489541"/>
            <a:chOff x="0" y="0"/>
            <a:chExt cx="812800" cy="11725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l="-58193" r="-58193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7620">
            <a:off x="3507281" y="-2677392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0"/>
                </a:moveTo>
                <a:lnTo>
                  <a:pt x="5158967" y="0"/>
                </a:lnTo>
                <a:lnTo>
                  <a:pt x="5158967" y="4033374"/>
                </a:lnTo>
                <a:lnTo>
                  <a:pt x="0" y="403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94254" flipV="1">
            <a:off x="8519353" y="9123089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4033374"/>
                </a:moveTo>
                <a:lnTo>
                  <a:pt x="5158967" y="4033374"/>
                </a:lnTo>
                <a:lnTo>
                  <a:pt x="5158967" y="0"/>
                </a:lnTo>
                <a:lnTo>
                  <a:pt x="0" y="0"/>
                </a:lnTo>
                <a:lnTo>
                  <a:pt x="0" y="4033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2657968"/>
            <a:ext cx="13891188" cy="792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958" lvl="1" indent="-437979" algn="just">
              <a:lnSpc>
                <a:spcPts val="6532"/>
              </a:lnSpc>
              <a:buFont typeface="Arial"/>
              <a:buChar char="•"/>
            </a:pPr>
            <a:r>
              <a:rPr lang="en-US" sz="4057" b="1" spc="-210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</a:t>
            </a:r>
            <a:r>
              <a:rPr lang="en-US" sz="4057" b="1" spc="-210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sexualidade</a:t>
            </a:r>
            <a:r>
              <a:rPr lang="en-US" sz="4057" b="1" spc="-210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057" b="1" spc="-210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como</a:t>
            </a:r>
            <a:r>
              <a:rPr lang="en-US" sz="4057" b="1" spc="-210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um </a:t>
            </a:r>
            <a:r>
              <a:rPr lang="en-US" sz="4057" b="1" spc="-210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dom</a:t>
            </a:r>
            <a:r>
              <a:rPr lang="en-US" sz="4057" b="1" spc="-210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Deus </a:t>
            </a:r>
          </a:p>
          <a:p>
            <a:pPr marL="1751915" lvl="2" indent="-583972" algn="just">
              <a:lnSpc>
                <a:spcPts val="6532"/>
              </a:lnSpc>
              <a:buFont typeface="Arial"/>
              <a:buChar char="⚬"/>
            </a:pP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“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Serão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os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dois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uma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só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carne”</a:t>
            </a:r>
          </a:p>
          <a:p>
            <a:pPr marL="875958" lvl="1" indent="-437979" algn="just">
              <a:lnSpc>
                <a:spcPts val="6532"/>
              </a:lnSpc>
              <a:buFont typeface="Arial"/>
              <a:buChar char="•"/>
            </a:pPr>
            <a:r>
              <a:rPr lang="en-US" sz="4057" b="1" spc="-210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</a:t>
            </a:r>
            <a:r>
              <a:rPr lang="en-US" sz="4057" b="1" spc="-210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importância</a:t>
            </a:r>
            <a:r>
              <a:rPr lang="en-US" sz="4057" b="1" spc="-210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da </a:t>
            </a:r>
            <a:r>
              <a:rPr lang="en-US" sz="4057" b="1" spc="-210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intimidade</a:t>
            </a:r>
            <a:r>
              <a:rPr lang="en-US" sz="4057" b="1" spc="-210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conjugal</a:t>
            </a:r>
            <a:r>
              <a:rPr lang="en-US" sz="4057" spc="-21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4057" spc="-21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Provérbios</a:t>
            </a:r>
            <a:r>
              <a:rPr lang="en-US" sz="4057" spc="-21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5:19,20)</a:t>
            </a:r>
          </a:p>
          <a:p>
            <a:pPr marL="1751915" lvl="2" indent="-583972" algn="just">
              <a:lnSpc>
                <a:spcPts val="6532"/>
              </a:lnSpc>
              <a:buFont typeface="Arial"/>
              <a:buChar char="⚬"/>
            </a:pP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Como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corça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amorosa e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gazela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graciosa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, que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os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seios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de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tua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esposa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sempre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te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saciem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e que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te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sintas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sempre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embriagado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pelo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seu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amor. 0 Por que, meu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filho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,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andarias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atraído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pela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mulher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imoral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e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abraçarias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o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seio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da </a:t>
            </a:r>
            <a:r>
              <a:rPr lang="en-US" sz="4057" i="1" spc="-210" dirty="0" err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adúltera</a:t>
            </a:r>
            <a:r>
              <a:rPr lang="en-US" sz="4057" i="1" spc="-210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?</a:t>
            </a:r>
          </a:p>
          <a:p>
            <a:pPr marL="0" lvl="0" indent="0" algn="just">
              <a:lnSpc>
                <a:spcPts val="3580"/>
              </a:lnSpc>
              <a:spcBef>
                <a:spcPct val="0"/>
              </a:spcBef>
            </a:pPr>
            <a:endParaRPr lang="en-US" sz="4057" i="1" spc="-210" dirty="0">
              <a:solidFill>
                <a:srgbClr val="FFFFFF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0648" y="582649"/>
            <a:ext cx="14254590" cy="201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7727" b="1" i="1">
                <a:solidFill>
                  <a:srgbClr val="9BB2B4"/>
                </a:solidFill>
                <a:latin typeface="Playfair Display Heavy Italics"/>
                <a:ea typeface="Playfair Display Heavy Italics"/>
                <a:cs typeface="Playfair Display Heavy Italics"/>
                <a:sym typeface="Playfair Display Heavy Italics"/>
              </a:rPr>
              <a:t>A Exclusividade dentro do Matrimônio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341837" y="-460341"/>
            <a:ext cx="3805372" cy="5489541"/>
            <a:chOff x="0" y="0"/>
            <a:chExt cx="812800" cy="11725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t="-1990" b="-199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341837" y="5356718"/>
            <a:ext cx="3805372" cy="5489541"/>
            <a:chOff x="0" y="0"/>
            <a:chExt cx="812800" cy="11725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t="-2022" b="-2022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7620">
            <a:off x="3507281" y="-2496417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0"/>
                </a:moveTo>
                <a:lnTo>
                  <a:pt x="5158967" y="0"/>
                </a:lnTo>
                <a:lnTo>
                  <a:pt x="5158967" y="4033374"/>
                </a:lnTo>
                <a:lnTo>
                  <a:pt x="0" y="403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94254" flipV="1">
            <a:off x="8519353" y="9123089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4033374"/>
                </a:moveTo>
                <a:lnTo>
                  <a:pt x="5158967" y="4033374"/>
                </a:lnTo>
                <a:lnTo>
                  <a:pt x="5158967" y="0"/>
                </a:lnTo>
                <a:lnTo>
                  <a:pt x="0" y="0"/>
                </a:lnTo>
                <a:lnTo>
                  <a:pt x="0" y="4033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5678" y="2363277"/>
            <a:ext cx="13891188" cy="5408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4368" lvl="1" indent="-427184" algn="l">
              <a:lnSpc>
                <a:spcPts val="6371"/>
              </a:lnSpc>
              <a:buFont typeface="Arial"/>
              <a:buChar char="•"/>
            </a:pPr>
            <a:r>
              <a:rPr lang="en-US" sz="3957" b="1" spc="-205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Os perigos da imoralidade sexual</a:t>
            </a:r>
            <a:r>
              <a:rPr lang="en-US" sz="3957" spc="-20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(I Tessalonicenses 4.3)</a:t>
            </a:r>
          </a:p>
          <a:p>
            <a:pPr marL="1751915" lvl="2" indent="-583972" algn="just">
              <a:lnSpc>
                <a:spcPts val="6532"/>
              </a:lnSpc>
              <a:buFont typeface="Arial"/>
              <a:buChar char="⚬"/>
            </a:pPr>
            <a:r>
              <a:rPr lang="en-US" sz="4057" i="1" spc="-21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 vontade de Deus para vós é esta: a vossa santificação; por isso, afastai-vos da imoralidade sexual.</a:t>
            </a:r>
          </a:p>
          <a:p>
            <a:pPr marL="875958" lvl="1" indent="-437979" algn="l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Mas não é só sexual</a:t>
            </a:r>
            <a:r>
              <a:rPr lang="en-US" sz="4057" spc="-21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– nenhuma outra pessoa pode ter o mesmo grau de importância!</a:t>
            </a:r>
          </a:p>
          <a:p>
            <a:pPr marL="0" lvl="0" indent="0" algn="l">
              <a:lnSpc>
                <a:spcPts val="3580"/>
              </a:lnSpc>
              <a:spcBef>
                <a:spcPct val="0"/>
              </a:spcBef>
            </a:pPr>
            <a:endParaRPr lang="en-US" sz="4057" spc="-21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4341837" y="-460341"/>
            <a:ext cx="3805372" cy="5489541"/>
            <a:chOff x="0" y="0"/>
            <a:chExt cx="812800" cy="1172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t="-1990" b="-19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4341837" y="5356718"/>
            <a:ext cx="3805372" cy="5489541"/>
            <a:chOff x="0" y="0"/>
            <a:chExt cx="812800" cy="11725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t="-2022" b="-2022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77620">
            <a:off x="3507281" y="-2677392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0"/>
                </a:moveTo>
                <a:lnTo>
                  <a:pt x="5158967" y="0"/>
                </a:lnTo>
                <a:lnTo>
                  <a:pt x="5158967" y="4033374"/>
                </a:lnTo>
                <a:lnTo>
                  <a:pt x="0" y="403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94254" flipV="1">
            <a:off x="8519353" y="9123089"/>
            <a:ext cx="5158967" cy="4033374"/>
          </a:xfrm>
          <a:custGeom>
            <a:avLst/>
            <a:gdLst/>
            <a:ahLst/>
            <a:cxnLst/>
            <a:rect l="l" t="t" r="r" b="b"/>
            <a:pathLst>
              <a:path w="5158967" h="4033374">
                <a:moveTo>
                  <a:pt x="0" y="4033374"/>
                </a:moveTo>
                <a:lnTo>
                  <a:pt x="5158967" y="4033374"/>
                </a:lnTo>
                <a:lnTo>
                  <a:pt x="5158967" y="0"/>
                </a:lnTo>
                <a:lnTo>
                  <a:pt x="0" y="0"/>
                </a:lnTo>
                <a:lnTo>
                  <a:pt x="0" y="4033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2724022"/>
            <a:ext cx="13891188" cy="792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958" lvl="1" indent="-437979" algn="just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 tentações da cultura contemporânea</a:t>
            </a:r>
          </a:p>
          <a:p>
            <a:pPr marL="1751915" lvl="2" indent="-583972" algn="just">
              <a:lnSpc>
                <a:spcPts val="6532"/>
              </a:lnSpc>
              <a:buFont typeface="Arial"/>
              <a:buChar char="⚬"/>
            </a:pPr>
            <a:r>
              <a:rPr lang="en-US" sz="4057" i="1" spc="-21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 macro cultura e as microculturas</a:t>
            </a:r>
          </a:p>
          <a:p>
            <a:pPr marL="875958" lvl="1" indent="-437979" algn="just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 feridas emocionais do passado</a:t>
            </a:r>
          </a:p>
          <a:p>
            <a:pPr marL="1751915" lvl="2" indent="-583972" algn="just">
              <a:lnSpc>
                <a:spcPts val="6532"/>
              </a:lnSpc>
              <a:buFont typeface="Arial"/>
              <a:buChar char="⚬"/>
            </a:pPr>
            <a:r>
              <a:rPr lang="en-US" sz="4057" i="1" spc="-21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Não são determinantes, mas podem influenciar</a:t>
            </a:r>
          </a:p>
          <a:p>
            <a:pPr marL="875958" lvl="1" indent="-437979" algn="just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 dificuldades da comunicação</a:t>
            </a:r>
          </a:p>
          <a:p>
            <a:pPr marL="1751915" lvl="2" indent="-583972" algn="just">
              <a:lnSpc>
                <a:spcPts val="6532"/>
              </a:lnSpc>
              <a:buFont typeface="Arial"/>
              <a:buChar char="⚬"/>
            </a:pPr>
            <a:r>
              <a:rPr lang="en-US" sz="4057" i="1" spc="-21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Não se deve buscar a via mais fácil</a:t>
            </a:r>
          </a:p>
          <a:p>
            <a:pPr marL="875958" lvl="1" indent="-437979" algn="just">
              <a:lnSpc>
                <a:spcPts val="6532"/>
              </a:lnSpc>
              <a:buFont typeface="Arial"/>
              <a:buChar char="•"/>
            </a:pPr>
            <a:r>
              <a:rPr lang="en-US" sz="4057" b="1" spc="-2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falta de satisfação no casamento</a:t>
            </a:r>
          </a:p>
          <a:p>
            <a:pPr marL="1751915" lvl="2" indent="-583972" algn="just">
              <a:lnSpc>
                <a:spcPts val="6532"/>
              </a:lnSpc>
              <a:buFont typeface="Arial"/>
              <a:buChar char="⚬"/>
            </a:pPr>
            <a:r>
              <a:rPr lang="en-US" sz="4057" i="1" spc="-21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O perigo do egoísmo e da falta da compreensão da vida conjugal</a:t>
            </a:r>
          </a:p>
          <a:p>
            <a:pPr marL="0" lvl="0" indent="0" algn="just">
              <a:lnSpc>
                <a:spcPts val="3580"/>
              </a:lnSpc>
              <a:spcBef>
                <a:spcPct val="0"/>
              </a:spcBef>
            </a:pPr>
            <a:endParaRPr lang="en-US" sz="4057" i="1" spc="-210">
              <a:solidFill>
                <a:srgbClr val="FFFFFF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8833" y="582649"/>
            <a:ext cx="14254590" cy="201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7727" b="1" i="1">
                <a:solidFill>
                  <a:srgbClr val="9BB2B4"/>
                </a:solidFill>
                <a:latin typeface="Playfair Display Heavy Italics"/>
                <a:ea typeface="Playfair Display Heavy Italics"/>
                <a:cs typeface="Playfair Display Heavy Italics"/>
                <a:sym typeface="Playfair Display Heavy Italics"/>
              </a:rPr>
              <a:t>Os Desafios à Fidelidade e Exclusividade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341837" y="-2613119"/>
            <a:ext cx="3805372" cy="5489541"/>
            <a:chOff x="0" y="0"/>
            <a:chExt cx="812800" cy="11725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4"/>
              <a:stretch>
                <a:fillRect l="-58159" r="-5815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341837" y="3183484"/>
            <a:ext cx="3805372" cy="5489541"/>
            <a:chOff x="0" y="0"/>
            <a:chExt cx="812800" cy="11725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5"/>
              <a:stretch>
                <a:fillRect l="-58193" r="-5819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4341837" y="8977825"/>
            <a:ext cx="3805372" cy="5489541"/>
            <a:chOff x="0" y="0"/>
            <a:chExt cx="812800" cy="11725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172526"/>
            </a:xfrm>
            <a:custGeom>
              <a:avLst/>
              <a:gdLst/>
              <a:ahLst/>
              <a:cxnLst/>
              <a:rect l="l" t="t" r="r" b="b"/>
              <a:pathLst>
                <a:path w="812800" h="1172526">
                  <a:moveTo>
                    <a:pt x="46793" y="0"/>
                  </a:moveTo>
                  <a:lnTo>
                    <a:pt x="766007" y="0"/>
                  </a:lnTo>
                  <a:cubicBezTo>
                    <a:pt x="778417" y="0"/>
                    <a:pt x="790319" y="4930"/>
                    <a:pt x="799095" y="13705"/>
                  </a:cubicBezTo>
                  <a:cubicBezTo>
                    <a:pt x="807870" y="22481"/>
                    <a:pt x="812800" y="34383"/>
                    <a:pt x="812800" y="46793"/>
                  </a:cubicBezTo>
                  <a:lnTo>
                    <a:pt x="812800" y="1125733"/>
                  </a:lnTo>
                  <a:cubicBezTo>
                    <a:pt x="812800" y="1138144"/>
                    <a:pt x="807870" y="1150046"/>
                    <a:pt x="799095" y="1158821"/>
                  </a:cubicBezTo>
                  <a:cubicBezTo>
                    <a:pt x="790319" y="1167596"/>
                    <a:pt x="778417" y="1172526"/>
                    <a:pt x="766007" y="1172526"/>
                  </a:cubicBezTo>
                  <a:lnTo>
                    <a:pt x="46793" y="1172526"/>
                  </a:lnTo>
                  <a:cubicBezTo>
                    <a:pt x="34383" y="1172526"/>
                    <a:pt x="22481" y="1167596"/>
                    <a:pt x="13705" y="1158821"/>
                  </a:cubicBezTo>
                  <a:cubicBezTo>
                    <a:pt x="4930" y="1150046"/>
                    <a:pt x="0" y="1138144"/>
                    <a:pt x="0" y="1125733"/>
                  </a:cubicBezTo>
                  <a:lnTo>
                    <a:pt x="0" y="46793"/>
                  </a:lnTo>
                  <a:cubicBezTo>
                    <a:pt x="0" y="34383"/>
                    <a:pt x="4930" y="22481"/>
                    <a:pt x="13705" y="13705"/>
                  </a:cubicBezTo>
                  <a:cubicBezTo>
                    <a:pt x="22481" y="4930"/>
                    <a:pt x="34383" y="0"/>
                    <a:pt x="46793" y="0"/>
                  </a:cubicBezTo>
                  <a:close/>
                </a:path>
              </a:pathLst>
            </a:custGeom>
            <a:blipFill>
              <a:blip r:embed="rId6"/>
              <a:stretch>
                <a:fillRect l="-4089" r="-4089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911</Words>
  <Application>Microsoft Office PowerPoint</Application>
  <PresentationFormat>Personalizados</PresentationFormat>
  <Paragraphs>66</Paragraphs>
  <Slides>16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7" baseType="lpstr">
      <vt:lpstr>Playfair Display Italics</vt:lpstr>
      <vt:lpstr>Playfair Display Heavy Italics</vt:lpstr>
      <vt:lpstr>Playfair Display Bold Italics</vt:lpstr>
      <vt:lpstr>Calibri</vt:lpstr>
      <vt:lpstr>Montserrat Italics</vt:lpstr>
      <vt:lpstr>Arial</vt:lpstr>
      <vt:lpstr>Montserrat Medium</vt:lpstr>
      <vt:lpstr>Montserrat</vt:lpstr>
      <vt:lpstr>Montserrat Bold Italics</vt:lpstr>
      <vt:lpstr>Montserrat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IBTV</dc:title>
  <cp:lastModifiedBy>César Augusto Corsete</cp:lastModifiedBy>
  <cp:revision>4</cp:revision>
  <dcterms:created xsi:type="dcterms:W3CDTF">2006-08-16T00:00:00Z</dcterms:created>
  <dcterms:modified xsi:type="dcterms:W3CDTF">2024-09-13T22:16:06Z</dcterms:modified>
  <dc:identifier>DAGQp46ochc</dc:identifier>
</cp:coreProperties>
</file>